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1057" r:id="rId2"/>
    <p:sldId id="1067" r:id="rId3"/>
    <p:sldId id="1068" r:id="rId4"/>
    <p:sldId id="1069" r:id="rId5"/>
    <p:sldId id="1070" r:id="rId6"/>
    <p:sldId id="1071" r:id="rId7"/>
    <p:sldId id="1072" r:id="rId8"/>
    <p:sldId id="1074" r:id="rId9"/>
    <p:sldId id="1075" r:id="rId10"/>
    <p:sldId id="1059" r:id="rId11"/>
    <p:sldId id="1073" r:id="rId12"/>
  </p:sldIdLst>
  <p:sldSz cx="10693400" cy="7561263"/>
  <p:notesSz cx="6669088" cy="9926638"/>
  <p:defaultTextStyle>
    <a:defPPr>
      <a:defRPr lang="de-DE"/>
    </a:defPPr>
    <a:lvl1pPr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848"/>
    <a:srgbClr val="009900"/>
    <a:srgbClr val="008342"/>
    <a:srgbClr val="FFFFFF"/>
    <a:srgbClr val="62EAFC"/>
    <a:srgbClr val="CCFFCC"/>
    <a:srgbClr val="3A1A35"/>
    <a:srgbClr val="009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9" autoAdjust="0"/>
    <p:restoredTop sz="88639" autoAdjust="0"/>
  </p:normalViewPr>
  <p:slideViewPr>
    <p:cSldViewPr>
      <p:cViewPr varScale="1">
        <p:scale>
          <a:sx n="65" d="100"/>
          <a:sy n="65" d="100"/>
        </p:scale>
        <p:origin x="920" y="20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41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1AC6087D-E0B0-4878-AD5D-704BFEDEBC14}" type="datetime1">
              <a:rPr lang="de-CH"/>
              <a:pPr/>
              <a:t>28.10.2024</a:t>
            </a:fld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r>
              <a:rPr lang="de-DE"/>
              <a:t>© SBV/USP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7A22BAC6-0D4F-4AAA-B8B4-ECC24A5CCE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endParaRPr lang="de-D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0245DE86-ABF6-4622-B07D-A42C1B5044C5}" type="datetime1">
              <a:rPr lang="de-CH"/>
              <a:t>28.10.2024</a:t>
            </a:fld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r>
              <a:rPr lang="de-DE"/>
              <a:t>© SBC/USP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8C988BA7-46D7-4738-8CE8-E7355F501979}" type="slidenum">
              <a:rPr lang="de-DE"/>
              <a:t>‹Nr.›</a:t>
            </a:fld>
            <a:endParaRPr lang="de-D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8050"/>
            <a:ext cx="4891088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Testo del corpo principale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869950"/>
            <a:ext cx="4902200" cy="3467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90910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15874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104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808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5698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25932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6415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6551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409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7714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SBC/USP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645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0" y="1079500"/>
            <a:ext cx="10796588" cy="5795963"/>
          </a:xfrm>
          <a:prstGeom prst="rect">
            <a:avLst/>
          </a:prstGeom>
          <a:solidFill>
            <a:srgbClr val="A51848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CH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5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539750" y="2159000"/>
            <a:ext cx="9847263" cy="1117600"/>
          </a:xfrm>
        </p:spPr>
        <p:txBody>
          <a:bodyPr/>
          <a:lstStyle>
            <a:lvl1pPr>
              <a:lnSpc>
                <a:spcPts val="5000"/>
              </a:lnSpc>
              <a:defRPr sz="48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09586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719513"/>
            <a:ext cx="9847263" cy="1933575"/>
          </a:xfrm>
        </p:spPr>
        <p:txBody>
          <a:bodyPr/>
          <a:lstStyle>
            <a:lvl1pPr marL="0" indent="0">
              <a:lnSpc>
                <a:spcPts val="3800"/>
              </a:lnSpc>
              <a:spcBef>
                <a:spcPct val="0"/>
              </a:spcBef>
              <a:defRPr sz="3600" b="1"/>
            </a:lvl1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109588" name="Picture 20" descr="logo_cmyk_df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900" y="357188"/>
            <a:ext cx="3700463" cy="611187"/>
          </a:xfrm>
          <a:prstGeom prst="rect">
            <a:avLst/>
          </a:prstGeom>
          <a:noFill/>
        </p:spPr>
      </p:pic>
      <p:sp>
        <p:nvSpPr>
          <p:cNvPr id="109592" name="Rectangle 24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Bildung/Formation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Laurstrasse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Tel:	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Fax:	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Mail: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der Arbeitswelt (OdA)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64463" y="898525"/>
            <a:ext cx="2406650" cy="5618163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9750" y="898525"/>
            <a:ext cx="7072313" cy="561816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2084388"/>
            <a:ext cx="4738688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0838" y="2084388"/>
            <a:ext cx="4740275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Rectangle 19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84388"/>
            <a:ext cx="9631363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Testo scorrevole Testo scorrevole Testo scorrevole</a:t>
            </a:r>
          </a:p>
          <a:p>
            <a:pPr lvl="1"/>
            <a:r>
              <a:rPr lang="de-CH"/>
              <a:t>Secondo livello</a:t>
            </a:r>
          </a:p>
          <a:p>
            <a:pPr lvl="2"/>
            <a:r>
              <a:rPr lang="de-CH"/>
              <a:t>Terzo livello</a:t>
            </a:r>
          </a:p>
          <a:p>
            <a:pPr lvl="0"/>
            <a:endParaRPr lang="de-CH"/>
          </a:p>
        </p:txBody>
      </p:sp>
      <p:sp>
        <p:nvSpPr>
          <p:cNvPr id="1222" name="Rectangle 198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898525"/>
            <a:ext cx="96234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Titolo</a:t>
            </a:r>
          </a:p>
        </p:txBody>
      </p:sp>
      <p:sp>
        <p:nvSpPr>
          <p:cNvPr id="1228" name="Text Box 20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29" name="Line 20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0" name="Line 20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1" name="Rectangle 207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Istruzione/Formazione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Laurstrasse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2" name="Rectangle 208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Tel: 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Fax: 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Mail: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3" name="Rectangle 209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Organizzazione del mondo del lavoro (OdA)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Organizzazione del mondo del lavoro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9883775" y="6938963"/>
            <a:ext cx="5191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260" tIns="50131" rIns="100260" bIns="50131">
            <a:spAutoFit/>
          </a:bodyPr>
          <a:lstStyle/>
          <a:p>
            <a:pPr algn="r" defTabSz="830263"/>
            <a:fld id="{290968DC-6905-4541-8768-C262C05222C0}" type="slidenum">
              <a:rPr lang="de-DE" sz="900">
                <a:solidFill>
                  <a:srgbClr val="FFFFFF"/>
                </a:solidFill>
                <a:latin typeface="Verdana" pitchFamily="34" charset="0"/>
              </a:rPr>
              <a:t>‹Nr.›</a:t>
            </a:fld>
            <a:endParaRPr lang="de-DE" sz="90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1235" name="Picture 211" descr="logo_cmyk_dfi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6550" y="217488"/>
            <a:ext cx="3700463" cy="6111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06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rabicPeriod"/>
        <a:defRPr>
          <a:solidFill>
            <a:schemeClr val="tx1"/>
          </a:solidFill>
          <a:latin typeface="+mn-lt"/>
        </a:defRPr>
      </a:lvl2pPr>
      <a:lvl3pPr marL="105568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lphaLcPeriod"/>
        <a:defRPr>
          <a:solidFill>
            <a:schemeClr val="tx1"/>
          </a:solidFill>
          <a:latin typeface="+mn-lt"/>
        </a:defRPr>
      </a:lvl3pPr>
      <a:lvl4pPr marL="183673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n-lt"/>
        </a:defRPr>
      </a:lvl4pPr>
      <a:lvl5pPr marL="23336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7908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32480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7052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4162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585962"/>
          </a:xfrm>
        </p:spPr>
        <p:txBody>
          <a:bodyPr/>
          <a:lstStyle/>
          <a:p>
            <a:r>
              <a:rPr lang="de-CH" dirty="0"/>
              <a:t>CI, tutte le </a:t>
            </a:r>
            <a:r>
              <a:rPr lang="de-CH" dirty="0" err="1"/>
              <a:t>professioni</a:t>
            </a:r>
            <a:br>
              <a:rPr lang="de-CH" dirty="0"/>
            </a:br>
            <a:br>
              <a:rPr lang="de-CH" dirty="0"/>
            </a:br>
            <a:r>
              <a:rPr lang="de-CH" sz="2400" b="0" dirty="0"/>
              <a:t>Totale giorni: 5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167482"/>
              </p:ext>
            </p:extLst>
          </p:nvPr>
        </p:nvGraphicFramePr>
        <p:xfrm>
          <a:off x="539750" y="2612699"/>
          <a:ext cx="9343453" cy="3595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478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474636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Sicurezza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sul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lavoro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e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protezione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della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salute</a:t>
                      </a:r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Manipolazione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sicura dei veicoli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1. </a:t>
                      </a:r>
                    </a:p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agri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terzo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giorno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in 2.)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Veicoli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elevatori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/di sollevamento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Totale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00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1" y="530230"/>
            <a:ext cx="6391126" cy="1009650"/>
          </a:xfrm>
        </p:spPr>
        <p:txBody>
          <a:bodyPr/>
          <a:lstStyle/>
          <a:p>
            <a:r>
              <a:rPr lang="de-CH" dirty="0"/>
              <a:t>CI </a:t>
            </a:r>
            <a:r>
              <a:rPr lang="de-CH" dirty="0" err="1"/>
              <a:t>frutticoltori</a:t>
            </a:r>
            <a:r>
              <a:rPr lang="de-CH" dirty="0"/>
              <a:t>/</a:t>
            </a:r>
            <a:r>
              <a:rPr lang="de-CH" dirty="0" err="1"/>
              <a:t>trici</a:t>
            </a:r>
            <a:r>
              <a:rPr lang="de-CH" dirty="0"/>
              <a:t> AFC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998049"/>
              </p:ext>
            </p:extLst>
          </p:nvPr>
        </p:nvGraphicFramePr>
        <p:xfrm>
          <a:off x="666600" y="1596354"/>
          <a:ext cx="9432628" cy="41284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5644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62540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/>
                        <a:t>Manipolazione</a:t>
                      </a:r>
                      <a:r>
                        <a:rPr lang="de-CH" sz="2000" dirty="0"/>
                        <a:t> della </a:t>
                      </a:r>
                      <a:r>
                        <a:rPr lang="de-CH" sz="2000" dirty="0" err="1"/>
                        <a:t>motosega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0338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Macchine specifiche per il frutteto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d, 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018222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Protezione delle piante, tecniche di applicazione, </a:t>
                      </a:r>
                      <a:r>
                        <a:rPr lang="de-CH" sz="2000" dirty="0" err="1"/>
                        <a:t>controllo delle infestanti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888783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Sostenibilità, biodiversità, </a:t>
                      </a:r>
                      <a:r>
                        <a:rPr lang="de-CH" sz="2000" dirty="0" err="1"/>
                        <a:t>insetti</a:t>
                      </a:r>
                      <a:r>
                        <a:rPr lang="de-CH" sz="2000" dirty="0"/>
                        <a:t> </a:t>
                      </a:r>
                      <a:r>
                        <a:rPr lang="de-CH" sz="2000" dirty="0" err="1"/>
                        <a:t>ausiliari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d-f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Totale giorni: 5 + 6 = 11</a:t>
            </a:r>
          </a:p>
        </p:txBody>
      </p:sp>
    </p:spTree>
    <p:extLst>
      <p:ext uri="{BB962C8B-B14F-4D97-AF65-F5344CB8AC3E}">
        <p14:creationId xmlns:p14="http://schemas.microsoft.com/office/powerpoint/2010/main" val="881320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45" y="686583"/>
            <a:ext cx="6391126" cy="730121"/>
          </a:xfrm>
        </p:spPr>
        <p:txBody>
          <a:bodyPr/>
          <a:lstStyle/>
          <a:p>
            <a:r>
              <a:rPr lang="de-CH" dirty="0"/>
              <a:t>CI </a:t>
            </a:r>
            <a:r>
              <a:rPr lang="de-CH" dirty="0" err="1"/>
              <a:t>orticoltore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AFC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074474"/>
              </p:ext>
            </p:extLst>
          </p:nvPr>
        </p:nvGraphicFramePr>
        <p:xfrm>
          <a:off x="666600" y="1596354"/>
          <a:ext cx="9360620" cy="46066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09888">
                  <a:extLst>
                    <a:ext uri="{9D8B030D-6E8A-4147-A177-3AD203B41FA5}">
                      <a16:colId xmlns:a16="http://schemas.microsoft.com/office/drawing/2014/main" val="193657940"/>
                    </a:ext>
                  </a:extLst>
                </a:gridCol>
                <a:gridCol w="1822947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5014001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15929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9785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Macchine e attrezzature specifiche per le colture orticole (incluso lo smart farming)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d,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2.5 (1+1.5)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Coltivazione delle piantine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Prodotti e </a:t>
                      </a:r>
                      <a:r>
                        <a:rPr lang="de-CH" dirty="0" err="1"/>
                        <a:t>attrezzature</a:t>
                      </a:r>
                      <a:r>
                        <a:rPr lang="de-CH" dirty="0"/>
                        <a:t> fitosanitarie (compresa la manutenzione)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 (1+1)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Biodiversità (compresi </a:t>
                      </a:r>
                      <a:r>
                        <a:rPr lang="de-CH" dirty="0" err="1"/>
                        <a:t>gli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ausiliari</a:t>
                      </a:r>
                      <a:r>
                        <a:rPr lang="de-CH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 (0.5+0.5)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Garanzia di qualità (raccolta e preparazione degli ortaggi) e igiene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07520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3345" y="6378191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Totale giorni: 5 + 7 = 12</a:t>
            </a:r>
          </a:p>
        </p:txBody>
      </p:sp>
    </p:spTree>
    <p:extLst>
      <p:ext uri="{BB962C8B-B14F-4D97-AF65-F5344CB8AC3E}">
        <p14:creationId xmlns:p14="http://schemas.microsoft.com/office/powerpoint/2010/main" val="105906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585962"/>
          </a:xfrm>
        </p:spPr>
        <p:txBody>
          <a:bodyPr/>
          <a:lstStyle/>
          <a:p>
            <a:r>
              <a:rPr lang="de-CH" dirty="0"/>
              <a:t>CI, tutti gli </a:t>
            </a:r>
            <a:r>
              <a:rPr lang="de-CH" dirty="0" err="1"/>
              <a:t>agricoltori</a:t>
            </a:r>
            <a:r>
              <a:rPr lang="de-CH" dirty="0"/>
              <a:t> AFC</a:t>
            </a:r>
            <a:br>
              <a:rPr lang="de-CH" dirty="0"/>
            </a:br>
            <a:br>
              <a:rPr lang="de-CH" dirty="0"/>
            </a:br>
            <a:r>
              <a:rPr lang="de-CH" sz="2400" b="0" dirty="0"/>
              <a:t>Totale giorni: 4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841836"/>
              </p:ext>
            </p:extLst>
          </p:nvPr>
        </p:nvGraphicFramePr>
        <p:xfrm>
          <a:off x="539750" y="2612699"/>
          <a:ext cx="9343453" cy="32285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12819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38724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Manipolazione della motosega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Macchine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nei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campi</a:t>
                      </a:r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Medicinali veterinari e trasporto di animali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Totale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38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agricoltore</a:t>
            </a:r>
            <a:r>
              <a:rPr lang="de-CH" dirty="0"/>
              <a:t> AFC,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detenzione</a:t>
            </a:r>
            <a:r>
              <a:rPr lang="de-CH" dirty="0"/>
              <a:t> di bovini</a:t>
            </a:r>
            <a:br>
              <a:rPr lang="de-CH" dirty="0"/>
            </a:br>
            <a:br>
              <a:rPr lang="de-CH" dirty="0"/>
            </a:br>
            <a:r>
              <a:rPr lang="de-CH" dirty="0"/>
              <a:t>2 giorni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394550"/>
              </p:ext>
            </p:extLst>
          </p:nvPr>
        </p:nvGraphicFramePr>
        <p:xfrm>
          <a:off x="539750" y="3060551"/>
          <a:ext cx="9343453" cy="28740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0486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Segnali del bestiame e medicina alternativa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Valutazione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dell’animale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e mungitura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Totale 5+ 4 + 2 =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86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agricoltore</a:t>
            </a:r>
            <a:r>
              <a:rPr lang="de-CH" dirty="0"/>
              <a:t> AFC,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detenzione</a:t>
            </a:r>
            <a:r>
              <a:rPr lang="de-CH" dirty="0"/>
              <a:t> di suini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giorni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814044"/>
              </p:ext>
            </p:extLst>
          </p:nvPr>
        </p:nvGraphicFramePr>
        <p:xfrm>
          <a:off x="573162" y="2844527"/>
          <a:ext cx="9343453" cy="32200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878763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13531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Castrazione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Inseminazione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Cura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degli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unghioni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Totale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70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CH" dirty="0"/>
              <a:t>CI, </a:t>
            </a:r>
            <a:r>
              <a:rPr lang="de-CH" dirty="0" err="1"/>
              <a:t>agricoltore</a:t>
            </a:r>
            <a:r>
              <a:rPr lang="de-CH" dirty="0"/>
              <a:t> AFC,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detenzione</a:t>
            </a:r>
            <a:r>
              <a:rPr lang="de-CH" dirty="0"/>
              <a:t> di pollame </a:t>
            </a:r>
            <a:br>
              <a:rPr lang="de-CH" dirty="0"/>
            </a:br>
            <a:r>
              <a:rPr lang="de-CH" sz="2800" b="0" dirty="0"/>
              <a:t>3 giorni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543650"/>
              </p:ext>
            </p:extLst>
          </p:nvPr>
        </p:nvGraphicFramePr>
        <p:xfrm>
          <a:off x="539750" y="2726318"/>
          <a:ext cx="9343453" cy="40580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912175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452862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935770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Dosaggio, vaccinazione e campionamento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22369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Dissezione, anatomia, </a:t>
                      </a:r>
                      <a:r>
                        <a:rPr lang="de-CH" sz="2400" dirty="0" err="1"/>
                        <a:t>segnali</a:t>
                      </a:r>
                      <a:r>
                        <a:rPr lang="de-CH" sz="2400" dirty="0"/>
                        <a:t> del pollame, stordimento, uccisione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815152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/>
                        <a:t>Lavorazione delle uova, igiene e carico del pollame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496519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Totale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06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agricoltore</a:t>
            </a:r>
            <a:r>
              <a:rPr lang="de-CH" dirty="0"/>
              <a:t> AFC,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campicoltura</a:t>
            </a:r>
            <a:r>
              <a:rPr lang="de-CH" dirty="0"/>
              <a:t> e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produzione</a:t>
            </a:r>
            <a:r>
              <a:rPr lang="de-CH" dirty="0"/>
              <a:t> </a:t>
            </a:r>
            <a:r>
              <a:rPr lang="de-CH" dirty="0" err="1"/>
              <a:t>vegetale</a:t>
            </a:r>
            <a:r>
              <a:rPr lang="de-CH" dirty="0"/>
              <a:t> </a:t>
            </a:r>
            <a:r>
              <a:rPr lang="de-CH" dirty="0" err="1"/>
              <a:t>biologica</a:t>
            </a:r>
            <a:br>
              <a:rPr lang="de-CH" dirty="0"/>
            </a:br>
            <a:r>
              <a:rPr lang="de-CH" sz="2800" b="0" dirty="0"/>
              <a:t>3 giorni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090547"/>
              </p:ext>
            </p:extLst>
          </p:nvPr>
        </p:nvGraphicFramePr>
        <p:xfrm>
          <a:off x="573162" y="2844527"/>
          <a:ext cx="9343453" cy="28740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2277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85539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Attrezzature e macchinari per la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campicoltura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Prodotti e attrezzature per la protezione delle piante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Totale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2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agricoltore</a:t>
            </a:r>
            <a:r>
              <a:rPr lang="de-CH" dirty="0"/>
              <a:t> AFC, </a:t>
            </a: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agricoltura</a:t>
            </a:r>
            <a:r>
              <a:rPr lang="de-CH" dirty="0"/>
              <a:t> </a:t>
            </a:r>
            <a:r>
              <a:rPr lang="de-CH" dirty="0" err="1"/>
              <a:t>alpestre</a:t>
            </a:r>
            <a:r>
              <a:rPr lang="de-CH" dirty="0"/>
              <a:t> e di montagna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giorni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719283"/>
              </p:ext>
            </p:extLst>
          </p:nvPr>
        </p:nvGraphicFramePr>
        <p:xfrm>
          <a:off x="573162" y="2844527"/>
          <a:ext cx="9343453" cy="36969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950771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13531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Cura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degli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zoccoli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in alpe e in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montagna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Protezione delle mandrie/recinzioni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Mungitura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in alpe e in </a:t>
                      </a:r>
                      <a:r>
                        <a:rPr lang="de-CH" sz="2400">
                          <a:solidFill>
                            <a:schemeClr val="tx1"/>
                          </a:solidFill>
                        </a:rPr>
                        <a:t>montagna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Totale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38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1" y="530230"/>
            <a:ext cx="6391126" cy="1009650"/>
          </a:xfrm>
        </p:spPr>
        <p:txBody>
          <a:bodyPr/>
          <a:lstStyle/>
          <a:p>
            <a:r>
              <a:rPr lang="de-CH" dirty="0"/>
              <a:t>CI </a:t>
            </a:r>
            <a:r>
              <a:rPr lang="de-CH" dirty="0" err="1"/>
              <a:t>vitivinicoltori</a:t>
            </a:r>
            <a:r>
              <a:rPr lang="de-CH" dirty="0"/>
              <a:t>/</a:t>
            </a:r>
            <a:r>
              <a:rPr lang="de-CH" dirty="0" err="1"/>
              <a:t>trici</a:t>
            </a:r>
            <a:br>
              <a:rPr lang="de-CH" dirty="0"/>
            </a:b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vigna</a:t>
            </a:r>
            <a:endParaRPr lang="de-CH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315119"/>
              </p:ext>
            </p:extLst>
          </p:nvPr>
        </p:nvGraphicFramePr>
        <p:xfrm>
          <a:off x="666236" y="1727252"/>
          <a:ext cx="9072951" cy="43559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08">
                  <a:extLst>
                    <a:ext uri="{9D8B030D-6E8A-4147-A177-3AD203B41FA5}">
                      <a16:colId xmlns:a16="http://schemas.microsoft.com/office/drawing/2014/main" val="2889112374"/>
                    </a:ext>
                  </a:extLst>
                </a:gridCol>
                <a:gridCol w="1956896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595832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Macchine per la viticoltura e </a:t>
                      </a:r>
                      <a:r>
                        <a:rPr lang="de-CH" sz="2000" dirty="0" err="1"/>
                        <a:t>smartfarming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Biodiversità e sostenibilità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Creare strutture, piantare viti, installare reti antigrandine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2./3.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Protezione delle piante e </a:t>
                      </a:r>
                      <a:r>
                        <a:rPr lang="de-CH" sz="2000" dirty="0" err="1"/>
                        <a:t>tecniche</a:t>
                      </a:r>
                      <a:r>
                        <a:rPr lang="de-CH" sz="2000" dirty="0"/>
                        <a:t> di applicazione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Propagare le viti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503567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Totale giorni: 5 + 7 = 12</a:t>
            </a:r>
          </a:p>
        </p:txBody>
      </p:sp>
    </p:spTree>
    <p:extLst>
      <p:ext uri="{BB962C8B-B14F-4D97-AF65-F5344CB8AC3E}">
        <p14:creationId xmlns:p14="http://schemas.microsoft.com/office/powerpoint/2010/main" val="216960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0" y="530230"/>
            <a:ext cx="7920460" cy="1009650"/>
          </a:xfrm>
        </p:spPr>
        <p:txBody>
          <a:bodyPr/>
          <a:lstStyle/>
          <a:p>
            <a:r>
              <a:rPr lang="de-CH" dirty="0"/>
              <a:t>CI </a:t>
            </a:r>
            <a:r>
              <a:rPr lang="de-CH" dirty="0" err="1"/>
              <a:t>vitivinicoltori</a:t>
            </a:r>
            <a:r>
              <a:rPr lang="de-CH" dirty="0"/>
              <a:t>/</a:t>
            </a:r>
            <a:r>
              <a:rPr lang="de-CH" dirty="0" err="1"/>
              <a:t>trici</a:t>
            </a:r>
            <a:br>
              <a:rPr lang="de-CH" dirty="0"/>
            </a:br>
            <a:r>
              <a:rPr lang="de-CH" dirty="0" err="1"/>
              <a:t>indirizzo</a:t>
            </a:r>
            <a:r>
              <a:rPr lang="de-CH" dirty="0"/>
              <a:t> </a:t>
            </a:r>
            <a:r>
              <a:rPr lang="de-CH" dirty="0" err="1"/>
              <a:t>cantina</a:t>
            </a:r>
            <a:endParaRPr lang="de-CH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206842"/>
              </p:ext>
            </p:extLst>
          </p:nvPr>
        </p:nvGraphicFramePr>
        <p:xfrm>
          <a:off x="666236" y="1964424"/>
          <a:ext cx="9144595" cy="38992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08">
                  <a:extLst>
                    <a:ext uri="{9D8B030D-6E8A-4147-A177-3AD203B41FA5}">
                      <a16:colId xmlns:a16="http://schemas.microsoft.com/office/drawing/2014/main" val="310111393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1763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Anno di apprendistato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Durata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giorni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Pulizia e manutenzione della cantina e del materiale della cantina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Biodiversità e sostenibilità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Filtrazione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Tecnologia di riempimento (comprese le tecnologie innovative)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Totale giorni: 5 + 6 = 11</a:t>
            </a:r>
          </a:p>
        </p:txBody>
      </p:sp>
    </p:spTree>
    <p:extLst>
      <p:ext uri="{BB962C8B-B14F-4D97-AF65-F5344CB8AC3E}">
        <p14:creationId xmlns:p14="http://schemas.microsoft.com/office/powerpoint/2010/main" val="639234438"/>
      </p:ext>
    </p:extLst>
  </p:cSld>
  <p:clrMapOvr>
    <a:masterClrMapping/>
  </p:clrMapOvr>
</p:sld>
</file>

<file path=ppt/theme/theme1.xml><?xml version="1.0" encoding="utf-8"?>
<a:theme xmlns:a="http://schemas.openxmlformats.org/drawingml/2006/main" name="SBV quer farbig">
  <a:themeElements>
    <a:clrScheme name="">
      <a:dk1>
        <a:srgbClr val="000000"/>
      </a:dk1>
      <a:lt1>
        <a:srgbClr val="CAFEC8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E1FEE0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BV quer farbi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BV quer farbig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V quer farbig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Folien_OdA_D_farbig</Template>
  <TotalTime>0</TotalTime>
  <Pages>1</Pages>
  <Words>799</Words>
  <Application>Microsoft Office PowerPoint</Application>
  <PresentationFormat>Benutzerdefiniert</PresentationFormat>
  <Paragraphs>287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Verdana</vt:lpstr>
      <vt:lpstr>SBV quer farbig</vt:lpstr>
      <vt:lpstr>CI, tutte le professioni  Totale giorni: 5</vt:lpstr>
      <vt:lpstr>CI, tutti gli agricoltori AFC  Totale giorni: 4</vt:lpstr>
      <vt:lpstr>CI, agricoltore AFC, indirizzo detenzione di bovini  2 giorni </vt:lpstr>
      <vt:lpstr>CI, agricoltore AFC, indirizzo detenzione di suini  3 giorni </vt:lpstr>
      <vt:lpstr>CI, agricoltore AFC, indirizzo detenzione di pollame  3 giorni </vt:lpstr>
      <vt:lpstr>CI, agricoltore AFC, indirizzo campicoltura e indirizzo produzione vegetale biologica 3 giorni </vt:lpstr>
      <vt:lpstr>CI, agricoltore AFC, indirizzo agricoltura alpestre e di montagna  3 giorni </vt:lpstr>
      <vt:lpstr>CI vitivinicoltori/trici indirizzo vigna</vt:lpstr>
      <vt:lpstr>CI vitivinicoltori/trici indirizzo cantina</vt:lpstr>
      <vt:lpstr>CI frutticoltori/trici AFC</vt:lpstr>
      <vt:lpstr>CI orticoltore/trice AFC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Hartmann Regina</dc:creator>
  <cp:keywords>, docId:68FA3D0AD37B2B7AF089B733E1E7BFB2</cp:keywords>
  <cp:lastModifiedBy>Fomasi Diana</cp:lastModifiedBy>
  <cp:revision>26</cp:revision>
  <cp:lastPrinted>2000-03-01T15:32:42Z</cp:lastPrinted>
  <dcterms:created xsi:type="dcterms:W3CDTF">2023-08-17T07:03:53Z</dcterms:created>
  <dcterms:modified xsi:type="dcterms:W3CDTF">2024-10-28T15:36:14Z</dcterms:modified>
</cp:coreProperties>
</file>